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7" autoAdjust="0"/>
  </p:normalViewPr>
  <p:slideViewPr>
    <p:cSldViewPr>
      <p:cViewPr varScale="1">
        <p:scale>
          <a:sx n="78" d="100"/>
          <a:sy n="78" d="100"/>
        </p:scale>
        <p:origin x="-9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14.01.2020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Radyo, Televizyon ve Sinema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RTS305</a:t>
            </a:r>
            <a:r>
              <a:rPr lang="tr-TR" altLang="tr-TR" b="1" i="1" dirty="0" smtClean="0"/>
              <a:t>-Belgesel Sinema</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Doç.Dr</a:t>
            </a:r>
            <a:r>
              <a:rPr lang="tr-TR" altLang="tr-TR" sz="2000" b="1" i="1" dirty="0" smtClean="0">
                <a:solidFill>
                  <a:schemeClr val="bg1">
                    <a:lumMod val="50000"/>
                  </a:schemeClr>
                </a:solidFill>
              </a:rPr>
              <a:t>. Ahmet OKTAN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smtClean="0"/>
              <a:t>Belgesel S</a:t>
            </a:r>
            <a:r>
              <a:rPr lang="tr-TR" sz="4400" dirty="0" smtClean="0"/>
              <a:t>inemaya </a:t>
            </a:r>
            <a:r>
              <a:rPr lang="tr-TR" sz="4400" dirty="0" smtClean="0"/>
              <a:t>G</a:t>
            </a:r>
            <a:r>
              <a:rPr lang="tr-TR" sz="4400" dirty="0" smtClean="0"/>
              <a:t>iriş</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RTS305-Belgesel Sinema</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r>
              <a:rPr lang="tr-TR" dirty="0" smtClean="0"/>
              <a:t>BELGESEL FİLM NEDİR?</a:t>
            </a:r>
            <a:endParaRPr lang="tr-TR" dirty="0"/>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p:txBody>
          <a:bodyPr/>
          <a:lstStyle/>
          <a:p>
            <a:r>
              <a:rPr lang="tr-TR" dirty="0" smtClean="0">
                <a:latin typeface="Times New Roman" pitchFamily="18" charset="0"/>
                <a:cs typeface="Times New Roman" pitchFamily="18" charset="0"/>
              </a:rPr>
              <a:t>* Fransızlar tarafından gezi filmleri için kullanılan belgesel (</a:t>
            </a:r>
            <a:r>
              <a:rPr lang="tr-TR" dirty="0" err="1" smtClean="0">
                <a:latin typeface="Times New Roman" pitchFamily="18" charset="0"/>
                <a:cs typeface="Times New Roman" pitchFamily="18" charset="0"/>
              </a:rPr>
              <a:t>documentary</a:t>
            </a:r>
            <a:r>
              <a:rPr lang="tr-TR" dirty="0" smtClean="0">
                <a:latin typeface="Times New Roman" pitchFamily="18" charset="0"/>
                <a:cs typeface="Times New Roman" pitchFamily="18" charset="0"/>
              </a:rPr>
              <a:t>) kavramı…</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John </a:t>
            </a:r>
            <a:r>
              <a:rPr lang="tr-TR" dirty="0" err="1" smtClean="0">
                <a:latin typeface="Times New Roman" pitchFamily="18" charset="0"/>
                <a:cs typeface="Times New Roman" pitchFamily="18" charset="0"/>
              </a:rPr>
              <a:t>Grierson</a:t>
            </a:r>
            <a:r>
              <a:rPr lang="tr-TR" dirty="0" smtClean="0">
                <a:latin typeface="Times New Roman" pitchFamily="18" charset="0"/>
                <a:cs typeface="Times New Roman" pitchFamily="18" charset="0"/>
              </a:rPr>
              <a:t>: “gerçekliğin yaratıcı bir biçimde yorumlanması”...</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Robert </a:t>
            </a:r>
            <a:r>
              <a:rPr lang="tr-TR" dirty="0" err="1" smtClean="0">
                <a:latin typeface="Times New Roman" pitchFamily="18" charset="0"/>
                <a:cs typeface="Times New Roman" pitchFamily="18" charset="0"/>
              </a:rPr>
              <a:t>Flaherty’nin</a:t>
            </a:r>
            <a:r>
              <a:rPr lang="tr-TR" dirty="0" smtClean="0">
                <a:latin typeface="Times New Roman" pitchFamily="18" charset="0"/>
                <a:cs typeface="Times New Roman" pitchFamily="18" charset="0"/>
              </a:rPr>
              <a:t> çektiği </a:t>
            </a:r>
            <a:r>
              <a:rPr lang="tr-TR" dirty="0" err="1" smtClean="0">
                <a:latin typeface="Times New Roman" pitchFamily="18" charset="0"/>
                <a:cs typeface="Times New Roman" pitchFamily="18" charset="0"/>
              </a:rPr>
              <a:t>Moana</a:t>
            </a:r>
            <a:r>
              <a:rPr lang="tr-TR" dirty="0" smtClean="0">
                <a:latin typeface="Times New Roman" pitchFamily="18" charset="0"/>
                <a:cs typeface="Times New Roman" pitchFamily="18" charset="0"/>
              </a:rPr>
              <a:t> adlı film hakkında yazdığı eleştiride kullanmıştır (1926)</a:t>
            </a:r>
            <a:endParaRPr lang="tr-TR" dirty="0"/>
          </a:p>
        </p:txBody>
      </p:sp>
    </p:spTree>
    <p:extLst>
      <p:ext uri="{BB962C8B-B14F-4D97-AF65-F5344CB8AC3E}">
        <p14:creationId xmlns=""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428625"/>
            <a:ext cx="8101013" cy="5857875"/>
          </a:xfrm>
        </p:spPr>
        <p:txBody>
          <a:bodyPr/>
          <a:lstStyle/>
          <a:p>
            <a:pPr eaLnBrk="1" hangingPunct="1"/>
            <a:r>
              <a:rPr lang="tr-TR" sz="3200" smtClean="0">
                <a:effectLst/>
                <a:latin typeface="Times New Roman" pitchFamily="18" charset="0"/>
              </a:rPr>
              <a:t>Birkaç temel özellik:</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r>
              <a:rPr lang="tr-TR" sz="3200" smtClean="0">
                <a:effectLst/>
                <a:latin typeface="Times New Roman" pitchFamily="18" charset="0"/>
              </a:rPr>
              <a:t>*“</a:t>
            </a:r>
            <a:r>
              <a:rPr lang="tr-TR" sz="3200" b="1" u="sng" smtClean="0">
                <a:effectLst/>
                <a:latin typeface="Times New Roman" pitchFamily="18" charset="0"/>
              </a:rPr>
              <a:t>Gerçeklik</a:t>
            </a:r>
            <a:r>
              <a:rPr lang="tr-TR" sz="3200" smtClean="0">
                <a:effectLst/>
                <a:latin typeface="Times New Roman" pitchFamily="18" charset="0"/>
              </a:rPr>
              <a:t>”: gerçek yaşamdan alınan durumlar-olaylar, gerçek mekanlar ve gerçek kişileri kapsar.</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r>
              <a:rPr lang="tr-TR" sz="3200" smtClean="0">
                <a:effectLst/>
                <a:latin typeface="Times New Roman" pitchFamily="18" charset="0"/>
              </a:rPr>
              <a:t>* </a:t>
            </a:r>
            <a:r>
              <a:rPr lang="tr-TR" sz="3200" b="1" smtClean="0">
                <a:effectLst/>
                <a:latin typeface="Times New Roman" pitchFamily="18" charset="0"/>
                <a:cs typeface="Times New Roman" pitchFamily="18" charset="0"/>
              </a:rPr>
              <a:t>Hangi </a:t>
            </a:r>
            <a:r>
              <a:rPr lang="tr-TR" sz="3200" smtClean="0">
                <a:effectLst/>
                <a:latin typeface="Times New Roman" pitchFamily="18" charset="0"/>
                <a:cs typeface="Times New Roman" pitchFamily="18" charset="0"/>
              </a:rPr>
              <a:t>gerçeğe ve nasıl yaklaşıldığı önemli…</a:t>
            </a:r>
            <a:br>
              <a:rPr lang="tr-TR" sz="3200" smtClean="0">
                <a:effectLst/>
                <a:latin typeface="Times New Roman" pitchFamily="18" charset="0"/>
                <a:cs typeface="Times New Roman" pitchFamily="18" charset="0"/>
              </a:rPr>
            </a:br>
            <a:r>
              <a:rPr lang="tr-TR" sz="3200" smtClean="0">
                <a:effectLst/>
                <a:latin typeface="Times New Roman" pitchFamily="18" charset="0"/>
                <a:cs typeface="Times New Roman" pitchFamily="18" charset="0"/>
              </a:rPr>
              <a:t/>
            </a:r>
            <a:br>
              <a:rPr lang="tr-TR" sz="3200" smtClean="0">
                <a:effectLst/>
                <a:latin typeface="Times New Roman" pitchFamily="18" charset="0"/>
                <a:cs typeface="Times New Roman" pitchFamily="18" charset="0"/>
              </a:rPr>
            </a:br>
            <a:r>
              <a:rPr lang="tr-TR" sz="3200" smtClean="0">
                <a:effectLst/>
                <a:latin typeface="Times New Roman" pitchFamily="18" charset="0"/>
                <a:cs typeface="Times New Roman" pitchFamily="18" charset="0"/>
              </a:rPr>
              <a:t>* Gerçekliğin olduğu gibi saptanmasından  çok gerçekliğe yeni bir boyut kazandırabilmek…</a:t>
            </a:r>
            <a:br>
              <a:rPr lang="tr-TR" sz="3200" smtClean="0">
                <a:effectLst/>
                <a:latin typeface="Times New Roman" pitchFamily="18" charset="0"/>
                <a:cs typeface="Times New Roman" pitchFamily="18" charset="0"/>
              </a:rPr>
            </a:br>
            <a:endParaRPr lang="tr-TR" sz="3200" smtClean="0">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857250"/>
            <a:ext cx="8101013" cy="5429250"/>
          </a:xfrm>
        </p:spPr>
        <p:txBody>
          <a:bodyPr/>
          <a:lstStyle/>
          <a:p>
            <a:pPr eaLnBrk="1" hangingPunct="1"/>
            <a:r>
              <a:rPr lang="tr-TR" sz="3200" smtClean="0">
                <a:effectLst/>
                <a:latin typeface="Times New Roman" pitchFamily="18" charset="0"/>
              </a:rPr>
              <a:t>* Gerçeğin ortaya çıkarılması,</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r>
              <a:rPr lang="tr-TR" sz="3200" smtClean="0">
                <a:effectLst/>
                <a:latin typeface="Times New Roman" pitchFamily="18" charset="0"/>
              </a:rPr>
              <a:t>* Gerçeğin taklit edilmesi,</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r>
              <a:rPr lang="tr-TR" sz="3200" smtClean="0">
                <a:effectLst/>
                <a:latin typeface="Times New Roman" pitchFamily="18" charset="0"/>
              </a:rPr>
              <a:t>*Gerçeğin sorgulanması…</a:t>
            </a:r>
            <a:br>
              <a:rPr lang="tr-TR" sz="3200" smtClean="0">
                <a:effectLst/>
                <a:latin typeface="Times New Roman" pitchFamily="18" charset="0"/>
              </a:rPr>
            </a:br>
            <a:r>
              <a:rPr lang="tr-TR" sz="3200" smtClean="0">
                <a:effectLst/>
                <a:latin typeface="Times New Roman" pitchFamily="18" charset="0"/>
              </a:rPr>
              <a:t>                                     Roy Armes</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r>
              <a:rPr lang="tr-TR" sz="3200" smtClean="0">
                <a:effectLst/>
                <a:latin typeface="Times New Roman" pitchFamily="18" charset="0"/>
              </a:rPr>
              <a:t/>
            </a:r>
            <a:br>
              <a:rPr lang="tr-TR" sz="3200" smtClean="0">
                <a:effectLst/>
                <a:latin typeface="Times New Roman" pitchFamily="18" charset="0"/>
              </a:rPr>
            </a:br>
            <a:endParaRPr lang="tr-TR" sz="3200" smtClean="0">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533400"/>
            <a:ext cx="7772400" cy="4395788"/>
          </a:xfrm>
        </p:spPr>
        <p:txBody>
          <a:bodyPr/>
          <a:lstStyle/>
          <a:p>
            <a:pPr eaLnBrk="1" hangingPunct="1"/>
            <a:r>
              <a:rPr lang="tr-TR" sz="3200" dirty="0" smtClean="0">
                <a:effectLst/>
                <a:latin typeface="Times New Roman" pitchFamily="18" charset="0"/>
              </a:rPr>
              <a:t>*</a:t>
            </a:r>
            <a:r>
              <a:rPr lang="tr-TR" sz="3200" b="1" u="sng" dirty="0" smtClean="0">
                <a:effectLst/>
                <a:latin typeface="Times New Roman" pitchFamily="18" charset="0"/>
              </a:rPr>
              <a:t>Yaratıcı yorum: </a:t>
            </a:r>
            <a:r>
              <a:rPr lang="tr-TR" sz="3200" dirty="0" smtClean="0">
                <a:effectLst/>
                <a:latin typeface="Times New Roman" pitchFamily="18" charset="0"/>
              </a:rPr>
              <a:t/>
            </a:r>
            <a:br>
              <a:rPr lang="tr-TR" sz="3200" dirty="0" smtClean="0">
                <a:effectLst/>
                <a:latin typeface="Times New Roman" pitchFamily="18" charset="0"/>
              </a:rPr>
            </a:br>
            <a:r>
              <a:rPr lang="tr-TR" sz="3200" dirty="0" smtClean="0">
                <a:effectLst/>
                <a:latin typeface="Times New Roman" pitchFamily="18" charset="0"/>
              </a:rPr>
              <a:t/>
            </a:r>
            <a:br>
              <a:rPr lang="tr-TR" sz="3200" dirty="0" smtClean="0">
                <a:effectLst/>
                <a:latin typeface="Times New Roman" pitchFamily="18" charset="0"/>
              </a:rPr>
            </a:br>
            <a:r>
              <a:rPr lang="tr-TR" sz="3200" dirty="0" smtClean="0">
                <a:effectLst/>
                <a:latin typeface="Times New Roman" pitchFamily="18" charset="0"/>
              </a:rPr>
              <a:t>- Belgesel film de bir sanatsal </a:t>
            </a:r>
            <a:r>
              <a:rPr lang="tr-TR" sz="3200" dirty="0" smtClean="0">
                <a:effectLst/>
                <a:latin typeface="Times New Roman" pitchFamily="18" charset="0"/>
              </a:rPr>
              <a:t>eserdir </a:t>
            </a:r>
            <a:r>
              <a:rPr lang="tr-TR" sz="3200" dirty="0" smtClean="0">
                <a:effectLst/>
                <a:latin typeface="Times New Roman" pitchFamily="18" charset="0"/>
              </a:rPr>
              <a:t>ve yaratıcılık içerir… </a:t>
            </a:r>
            <a:br>
              <a:rPr lang="tr-TR" sz="3200" dirty="0" smtClean="0">
                <a:effectLst/>
                <a:latin typeface="Times New Roman" pitchFamily="18" charset="0"/>
              </a:rPr>
            </a:br>
            <a:r>
              <a:rPr lang="tr-TR" sz="3200" dirty="0" smtClean="0">
                <a:effectLst/>
                <a:latin typeface="Times New Roman" pitchFamily="18" charset="0"/>
              </a:rPr>
              <a:t/>
            </a:r>
            <a:br>
              <a:rPr lang="tr-TR" sz="3200" dirty="0" smtClean="0">
                <a:effectLst/>
                <a:latin typeface="Times New Roman" pitchFamily="18" charset="0"/>
              </a:rPr>
            </a:br>
            <a:r>
              <a:rPr lang="tr-TR" sz="3200" dirty="0" smtClean="0">
                <a:effectLst/>
                <a:latin typeface="Times New Roman" pitchFamily="18" charset="0"/>
              </a:rPr>
              <a:t>- </a:t>
            </a:r>
            <a:r>
              <a:rPr lang="tr-TR" sz="3200" dirty="0" err="1" smtClean="0">
                <a:effectLst/>
                <a:latin typeface="Times New Roman" pitchFamily="18" charset="0"/>
              </a:rPr>
              <a:t>Grierson’a</a:t>
            </a:r>
            <a:r>
              <a:rPr lang="tr-TR" sz="3200" dirty="0" smtClean="0">
                <a:effectLst/>
                <a:latin typeface="Times New Roman" pitchFamily="18" charset="0"/>
              </a:rPr>
              <a:t> göre sanat gerçekliği gösteren bir ayna değil, ona şekil veren bir çekiçtir.</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71500" y="609600"/>
            <a:ext cx="8072438" cy="5410200"/>
          </a:xfrm>
        </p:spPr>
        <p:txBody>
          <a:bodyPr/>
          <a:lstStyle/>
          <a:p>
            <a:pPr algn="ctr">
              <a:defRPr/>
            </a:pPr>
            <a:r>
              <a:rPr lang="tr-TR" sz="3200" dirty="0" smtClean="0">
                <a:effectLst/>
                <a:latin typeface="Times New Roman" pitchFamily="18" charset="0"/>
                <a:cs typeface="Times New Roman" pitchFamily="18" charset="0"/>
              </a:rPr>
              <a:t>Türk Dil Kurumu Sinema Televizyon Terimleri Sözlüğü;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“Belgesel film,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gerçek yaşamdan alınan herhangi bir olguyu, kendi doğal çevresi ve akışı içinde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ya da buna yakın biçimde sonradan kurulmuş bezemler,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seçilmiş yerlerde işleyen,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çok kez belirli bir amacı yansıtan film çeşidi”…</a:t>
            </a:r>
            <a:r>
              <a:rPr lang="tr-TR" sz="3200" dirty="0" smtClean="0">
                <a:latin typeface="Times New Roman" pitchFamily="18" charset="0"/>
                <a:cs typeface="Times New Roman" pitchFamily="18" charset="0"/>
              </a:rPr>
              <a:t> </a:t>
            </a:r>
            <a:endParaRPr lang="tr-TR" dirty="0">
              <a:latin typeface="Times" charset="0"/>
              <a:cs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71500" y="609600"/>
            <a:ext cx="8072438" cy="5410200"/>
          </a:xfrm>
        </p:spPr>
        <p:txBody>
          <a:bodyPr/>
          <a:lstStyle/>
          <a:p>
            <a:pPr algn="ctr">
              <a:defRPr/>
            </a:pPr>
            <a:r>
              <a:rPr lang="tr-TR" sz="3200" dirty="0" smtClean="0">
                <a:effectLst/>
                <a:latin typeface="Times New Roman" pitchFamily="18" charset="0"/>
                <a:cs typeface="Times New Roman" pitchFamily="18" charset="0"/>
              </a:rPr>
              <a:t>Dünya Belgesel Birliği (1948):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“Olgusal çekimle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ya da aslına sadık olarak yeniden kurulmak suretiyle yorumlanan gerçekliğin herhangi bir yönünü,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akla ya da duygulara hitap edecek şekilde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film üzerine kaydetme yöntemlerinin tümü, belgesel filmdir.</a:t>
            </a:r>
            <a:r>
              <a:rPr lang="tr-TR" sz="3200" dirty="0" smtClean="0">
                <a:latin typeface="Times New Roman" pitchFamily="18" charset="0"/>
                <a:cs typeface="Times New Roman" pitchFamily="18" charset="0"/>
              </a:rPr>
              <a:t> </a:t>
            </a:r>
            <a:endParaRPr lang="tr-TR" dirty="0">
              <a:latin typeface="Times"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609600"/>
            <a:ext cx="7772400" cy="5410200"/>
          </a:xfrm>
        </p:spPr>
        <p:txBody>
          <a:bodyPr/>
          <a:lstStyle/>
          <a:p>
            <a:pPr algn="ctr">
              <a:defRPr/>
            </a:pPr>
            <a:r>
              <a:rPr lang="tr-TR" sz="3200" dirty="0">
                <a:effectLst/>
                <a:latin typeface="Times New Roman" pitchFamily="18" charset="0"/>
                <a:cs typeface="Times New Roman" pitchFamily="18" charset="0"/>
              </a:rPr>
              <a:t>Tanımlara dikkatle bakıldığında </a:t>
            </a:r>
            <a:r>
              <a:rPr lang="tr-TR" sz="3200" i="1" dirty="0">
                <a:effectLst/>
                <a:latin typeface="Times New Roman" pitchFamily="18" charset="0"/>
                <a:cs typeface="Times New Roman" pitchFamily="18" charset="0"/>
              </a:rPr>
              <a:t>insanların zihinsel ve duygusal etkinliklerini  </a:t>
            </a:r>
            <a:r>
              <a:rPr lang="tr-TR" sz="3200" i="1" u="sng" dirty="0">
                <a:effectLst/>
                <a:latin typeface="Times New Roman" pitchFamily="18" charset="0"/>
                <a:cs typeface="Times New Roman" pitchFamily="18" charset="0"/>
              </a:rPr>
              <a:t>harekete geçirme</a:t>
            </a:r>
            <a:r>
              <a:rPr lang="tr-TR" sz="3200" dirty="0">
                <a:effectLst/>
                <a:latin typeface="Times New Roman" pitchFamily="18" charset="0"/>
                <a:cs typeface="Times New Roman" pitchFamily="18" charset="0"/>
              </a:rPr>
              <a:t> amaçlı olmak üzere, belgeselin iki ayrı </a:t>
            </a:r>
            <a:r>
              <a:rPr lang="tr-TR" sz="3200" dirty="0" smtClean="0">
                <a:effectLst/>
                <a:latin typeface="Times New Roman" pitchFamily="18" charset="0"/>
                <a:cs typeface="Times New Roman" pitchFamily="18" charset="0"/>
              </a:rPr>
              <a:t>yönü öne çıkar.</a:t>
            </a:r>
            <a:r>
              <a:rPr lang="tr-TR" sz="3200" dirty="0" smtClean="0">
                <a:latin typeface="Times New Roman" pitchFamily="18" charset="0"/>
                <a:cs typeface="Times New Roman" pitchFamily="18" charset="0"/>
              </a:rPr>
              <a:t> </a:t>
            </a:r>
            <a:endParaRPr lang="tr-TR" dirty="0">
              <a:latin typeface="Times"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1188" y="549275"/>
            <a:ext cx="7772400" cy="5334000"/>
          </a:xfrm>
        </p:spPr>
        <p:txBody>
          <a:bodyPr/>
          <a:lstStyle/>
          <a:p>
            <a:pPr algn="ctr" eaLnBrk="1" hangingPunct="1">
              <a:defRPr/>
            </a:pPr>
            <a:r>
              <a:rPr lang="tr-TR" sz="2400" dirty="0" smtClean="0"/>
              <a:t/>
            </a:r>
            <a:br>
              <a:rPr lang="tr-TR" sz="2400" dirty="0" smtClean="0"/>
            </a:br>
            <a:r>
              <a:rPr lang="tr-TR" sz="3200" dirty="0" smtClean="0">
                <a:effectLst/>
                <a:latin typeface="Times New Roman" pitchFamily="18" charset="0"/>
                <a:cs typeface="Times New Roman" pitchFamily="18" charset="0"/>
              </a:rPr>
              <a:t>"Belgesel Sinemada büyük bir sorumluluk söz konusudur.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
            </a:r>
            <a:br>
              <a:rPr lang="tr-TR" sz="3200" dirty="0" smtClean="0">
                <a:effectLst/>
                <a:latin typeface="Times New Roman" pitchFamily="18" charset="0"/>
                <a:cs typeface="Times New Roman" pitchFamily="18" charset="0"/>
              </a:rPr>
            </a:br>
            <a:r>
              <a:rPr lang="tr-TR" sz="3200" dirty="0" smtClean="0">
                <a:effectLst/>
                <a:latin typeface="Times New Roman" pitchFamily="18" charset="0"/>
                <a:cs typeface="Times New Roman" pitchFamily="18" charset="0"/>
              </a:rPr>
              <a:t>Bir durum, bir objeyi yansıtmaktan, kuru bilgiler vermekten öteye geçmeyen tanıtıcı ve öğretici filmlere belgesel diyemeyiz" </a:t>
            </a:r>
            <a:r>
              <a:rPr lang="tr-TR" sz="3200" b="1" dirty="0" smtClean="0">
                <a:effectLst/>
                <a:latin typeface="Times New Roman" pitchFamily="18" charset="0"/>
              </a:rPr>
              <a:t>.</a:t>
            </a:r>
            <a:r>
              <a:rPr lang="tr-TR" sz="2400" dirty="0" smtClean="0">
                <a:effectLst/>
                <a:latin typeface="Times" charset="0"/>
                <a:cs typeface="Times New Roman" pitchFamily="18" charset="0"/>
              </a:rPr>
              <a:t> </a:t>
            </a:r>
            <a:r>
              <a:rPr lang="tr-TR" sz="2400" dirty="0" smtClean="0">
                <a:effectLst/>
                <a:latin typeface="New York" charset="0"/>
                <a:cs typeface="Times New Roman" pitchFamily="18" charset="0"/>
              </a:rPr>
              <a:t/>
            </a:r>
            <a:br>
              <a:rPr lang="tr-TR" sz="2400" dirty="0" smtClean="0">
                <a:effectLst/>
                <a:latin typeface="New York" charset="0"/>
                <a:cs typeface="Times New Roman" pitchFamily="18" charset="0"/>
              </a:rPr>
            </a:br>
            <a:endParaRPr lang="tr-TR" sz="2400" dirty="0" smtClean="0">
              <a:effectLst/>
              <a:latin typeface="New York" charset="0"/>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609600" y="1052513"/>
            <a:ext cx="7772400" cy="4968875"/>
          </a:xfrm>
        </p:spPr>
        <p:txBody>
          <a:bodyPr/>
          <a:lstStyle/>
          <a:p>
            <a:pPr algn="just" eaLnBrk="1" hangingPunct="1">
              <a:defRPr/>
            </a:pPr>
            <a:endParaRPr lang="tr-TR" dirty="0" smtClean="0">
              <a:solidFill>
                <a:schemeClr val="tx2"/>
              </a:solidFill>
              <a:latin typeface="Times" charset="0"/>
              <a:cs typeface="Times New Roman" pitchFamily="18" charset="0"/>
            </a:endParaRPr>
          </a:p>
          <a:p>
            <a:pPr algn="just" eaLnBrk="1" hangingPunct="1">
              <a:defRPr/>
            </a:pPr>
            <a:r>
              <a:rPr lang="tr-TR" dirty="0" smtClean="0">
                <a:solidFill>
                  <a:schemeClr val="tx2"/>
                </a:solidFill>
                <a:latin typeface="Times" charset="0"/>
                <a:cs typeface="Times New Roman" pitchFamily="18" charset="0"/>
              </a:rPr>
              <a:t>"Belgeselin arkasındaki esas güç estetik değil, sosyaldir. O, sıradan insanların </a:t>
            </a:r>
            <a:r>
              <a:rPr lang="tr-TR" dirty="0" err="1" smtClean="0">
                <a:solidFill>
                  <a:schemeClr val="tx2"/>
                </a:solidFill>
                <a:latin typeface="Times" charset="0"/>
                <a:cs typeface="Times New Roman" pitchFamily="18" charset="0"/>
              </a:rPr>
              <a:t>dramasını</a:t>
            </a:r>
            <a:r>
              <a:rPr lang="tr-TR" dirty="0" smtClean="0">
                <a:solidFill>
                  <a:schemeClr val="tx2"/>
                </a:solidFill>
                <a:latin typeface="Times" charset="0"/>
                <a:cs typeface="Times New Roman" pitchFamily="18" charset="0"/>
              </a:rPr>
              <a:t> yapar.“</a:t>
            </a:r>
            <a:r>
              <a:rPr lang="tr-TR" dirty="0" smtClean="0">
                <a:solidFill>
                  <a:schemeClr val="tx2"/>
                </a:solidFill>
                <a:latin typeface="New York" charset="0"/>
                <a:cs typeface="Times New Roman" pitchFamily="18" charset="0"/>
              </a:rPr>
              <a:t>         </a:t>
            </a:r>
          </a:p>
          <a:p>
            <a:pPr algn="just" eaLnBrk="1" hangingPunct="1">
              <a:defRPr/>
            </a:pPr>
            <a:r>
              <a:rPr lang="tr-TR" dirty="0" smtClean="0">
                <a:solidFill>
                  <a:schemeClr val="tx2"/>
                </a:solidFill>
                <a:latin typeface="New York" charset="0"/>
                <a:cs typeface="Times New Roman" pitchFamily="18" charset="0"/>
              </a:rPr>
              <a:t>				      </a:t>
            </a:r>
            <a:r>
              <a:rPr lang="tr-TR" b="1" dirty="0" smtClean="0">
                <a:solidFill>
                  <a:schemeClr val="tx2"/>
                </a:solidFill>
                <a:latin typeface="Times" charset="0"/>
                <a:cs typeface="Times New Roman" pitchFamily="18" charset="0"/>
              </a:rPr>
              <a:t>John </a:t>
            </a:r>
            <a:r>
              <a:rPr lang="tr-TR" b="1" dirty="0" err="1" smtClean="0">
                <a:solidFill>
                  <a:schemeClr val="tx2"/>
                </a:solidFill>
                <a:latin typeface="Times" charset="0"/>
                <a:cs typeface="Times New Roman" pitchFamily="18" charset="0"/>
              </a:rPr>
              <a:t>Grierson</a:t>
            </a:r>
            <a:endParaRPr lang="tr-TR" dirty="0" smtClean="0">
              <a:solidFill>
                <a:schemeClr val="tx2"/>
              </a:solidFill>
              <a:latin typeface="New York" charset="0"/>
              <a:cs typeface="Times New Roman" pitchFamily="18" charset="0"/>
            </a:endParaRPr>
          </a:p>
          <a:p>
            <a:pPr algn="just" eaLnBrk="1" hangingPunct="1">
              <a:defRPr/>
            </a:pPr>
            <a:r>
              <a:rPr lang="tr-TR" b="1" dirty="0" smtClean="0">
                <a:solidFill>
                  <a:schemeClr val="tx2"/>
                </a:solidFill>
                <a:latin typeface="Times" charset="0"/>
                <a:cs typeface="Times New Roman" pitchFamily="18" charset="0"/>
              </a:rPr>
              <a:t> </a:t>
            </a:r>
          </a:p>
          <a:p>
            <a:pPr algn="just" eaLnBrk="1" hangingPunct="1">
              <a:defRPr/>
            </a:pPr>
            <a:r>
              <a:rPr lang="tr-TR" dirty="0" smtClean="0">
                <a:solidFill>
                  <a:schemeClr val="tx2"/>
                </a:solidFill>
                <a:latin typeface="Times" charset="0"/>
                <a:cs typeface="Times New Roman" pitchFamily="18" charset="0"/>
              </a:rPr>
              <a:t>"İdeoloji, görüntülerin içinden geçe</a:t>
            </a:r>
            <a:r>
              <a:rPr lang="tr-TR" dirty="0" smtClean="0">
                <a:solidFill>
                  <a:schemeClr val="tx2"/>
                </a:solidFill>
              </a:rPr>
              <a:t>r.</a:t>
            </a:r>
            <a:r>
              <a:rPr lang="tr-TR" b="1" dirty="0" smtClean="0">
                <a:solidFill>
                  <a:schemeClr val="tx2"/>
                </a:solidFill>
                <a:latin typeface="Times" charset="0"/>
                <a:cs typeface="Times New Roman" pitchFamily="18" charset="0"/>
              </a:rPr>
              <a:t>                                                                </a:t>
            </a:r>
            <a:r>
              <a:rPr lang="tr-TR" b="1" dirty="0" smtClean="0">
                <a:solidFill>
                  <a:schemeClr val="tx2"/>
                </a:solidFill>
              </a:rPr>
              <a:t>                                				      </a:t>
            </a:r>
            <a:r>
              <a:rPr lang="tr-TR" b="1" dirty="0" err="1" smtClean="0">
                <a:solidFill>
                  <a:schemeClr val="tx2"/>
                </a:solidFill>
                <a:latin typeface="Times" charset="0"/>
                <a:cs typeface="Times New Roman" pitchFamily="18" charset="0"/>
              </a:rPr>
              <a:t>Douglas</a:t>
            </a:r>
            <a:r>
              <a:rPr lang="tr-TR" b="1" dirty="0" smtClean="0">
                <a:solidFill>
                  <a:schemeClr val="tx2"/>
                </a:solidFill>
                <a:latin typeface="Times" charset="0"/>
                <a:cs typeface="Times New Roman" pitchFamily="18" charset="0"/>
              </a:rPr>
              <a:t> </a:t>
            </a:r>
            <a:r>
              <a:rPr lang="tr-TR" b="1" dirty="0" err="1" smtClean="0">
                <a:solidFill>
                  <a:schemeClr val="tx2"/>
                </a:solidFill>
                <a:latin typeface="Times" charset="0"/>
                <a:cs typeface="Times New Roman" pitchFamily="18" charset="0"/>
              </a:rPr>
              <a:t>Kellner</a:t>
            </a:r>
            <a:r>
              <a:rPr lang="tr-TR" dirty="0" smtClean="0">
                <a:solidFill>
                  <a:schemeClr val="tx2"/>
                </a:solidFill>
              </a:rPr>
              <a:t>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8</TotalTime>
  <Words>102</Words>
  <Application>Microsoft Office PowerPoint</Application>
  <PresentationFormat>Ekran Gösterisi (4:3)</PresentationFormat>
  <Paragraphs>21</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sunum_sablon</vt:lpstr>
      <vt:lpstr>Slayt 1</vt:lpstr>
      <vt:lpstr>Belgesel Sinemaya Giriş</vt:lpstr>
      <vt:lpstr>BELGESEL FİLM NEDİR?</vt:lpstr>
      <vt:lpstr>Birkaç temel özellik:  *“Gerçeklik”: gerçek yaşamdan alınan durumlar-olaylar, gerçek mekanlar ve gerçek kişileri kapsar.  * Hangi gerçeğe ve nasıl yaklaşıldığı önemli…  * Gerçekliğin olduğu gibi saptanmasından  çok gerçekliğe yeni bir boyut kazandırabilmek… </vt:lpstr>
      <vt:lpstr>* Gerçeğin ortaya çıkarılması,  * Gerçeğin taklit edilmesi,  *Gerçeğin sorgulanması…                                      Roy Armes   </vt:lpstr>
      <vt:lpstr>*Yaratıcı yorum:   - Belgesel film de bir sanatsal eserdir ve yaratıcılık içerir…   - Grierson’a göre sanat gerçekliği gösteren bir ayna değil, ona şekil veren bir çekiçtir.</vt:lpstr>
      <vt:lpstr>Türk Dil Kurumu Sinema Televizyon Terimleri Sözlüğü;  “Belgesel film,  gerçek yaşamdan alınan herhangi bir olguyu, kendi doğal çevresi ve akışı içinde  ya da buna yakın biçimde sonradan kurulmuş bezemler,  seçilmiş yerlerde işleyen,  çok kez belirli bir amacı yansıtan film çeşidi”… </vt:lpstr>
      <vt:lpstr>Dünya Belgesel Birliği (1948):   “Olgusal çekimle  ya da aslına sadık olarak yeniden kurulmak suretiyle yorumlanan gerçekliğin herhangi bir yönünü,  akla ya da duygulara hitap edecek şekilde  film üzerine kaydetme yöntemlerinin tümü, belgesel filmdir. </vt:lpstr>
      <vt:lpstr>Tanımlara dikkatle bakıldığında insanların zihinsel ve duygusal etkinliklerini  harekete geçirme amaçlı olmak üzere, belgeselin iki ayrı yönü öne çıkar. </vt:lpstr>
      <vt:lpstr> "Belgesel Sinemada büyük bir sorumluluk söz konusudur. .....  Bir durum, bir objeyi yansıtmaktan, kuru bilgiler vermekten öteye geçmeyen tanıtıcı ve öğretici filmlere belgesel diyemeyiz" .  </vt:lpstr>
      <vt:lpstr>Slayt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Ahmet</cp:lastModifiedBy>
  <cp:revision>3</cp:revision>
  <cp:lastPrinted>1601-01-01T00:00:00Z</cp:lastPrinted>
  <dcterms:created xsi:type="dcterms:W3CDTF">2019-11-27T06:53:14Z</dcterms:created>
  <dcterms:modified xsi:type="dcterms:W3CDTF">2020-01-14T20:29:48Z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